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  <p:sldMasterId id="2147483718" r:id="rId3"/>
    <p:sldMasterId id="2147483730" r:id="rId4"/>
  </p:sldMasterIdLst>
  <p:notesMasterIdLst>
    <p:notesMasterId r:id="rId48"/>
  </p:notesMasterIdLst>
  <p:sldIdLst>
    <p:sldId id="445" r:id="rId5"/>
    <p:sldId id="453" r:id="rId6"/>
    <p:sldId id="257" r:id="rId7"/>
    <p:sldId id="274" r:id="rId8"/>
    <p:sldId id="457" r:id="rId9"/>
    <p:sldId id="458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293" r:id="rId32"/>
    <p:sldId id="422" r:id="rId33"/>
    <p:sldId id="448" r:id="rId34"/>
    <p:sldId id="289" r:id="rId35"/>
    <p:sldId id="424" r:id="rId36"/>
    <p:sldId id="264" r:id="rId37"/>
    <p:sldId id="270" r:id="rId38"/>
    <p:sldId id="272" r:id="rId39"/>
    <p:sldId id="419" r:id="rId40"/>
    <p:sldId id="420" r:id="rId41"/>
    <p:sldId id="421" r:id="rId42"/>
    <p:sldId id="276" r:id="rId43"/>
    <p:sldId id="451" r:id="rId44"/>
    <p:sldId id="452" r:id="rId45"/>
    <p:sldId id="290" r:id="rId46"/>
    <p:sldId id="45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B5D"/>
    <a:srgbClr val="F8BBD0"/>
    <a:srgbClr val="793E3B"/>
    <a:srgbClr val="AC5854"/>
    <a:srgbClr val="D0A09E"/>
    <a:srgbClr val="EBD7D5"/>
    <a:srgbClr val="CFA09D"/>
    <a:srgbClr val="D6D6C5"/>
    <a:srgbClr val="CEE7FB"/>
    <a:srgbClr val="C8E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7" autoAdjust="0"/>
    <p:restoredTop sz="92996" autoAdjust="0"/>
  </p:normalViewPr>
  <p:slideViewPr>
    <p:cSldViewPr snapToGrid="0">
      <p:cViewPr varScale="1">
        <p:scale>
          <a:sx n="108" d="100"/>
          <a:sy n="108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EEA2C-B15A-41FB-8CEE-35D5B1FD11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837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9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26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7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10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036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368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443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7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4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jpeg"/><Relationship Id="rId4" Type="http://schemas.openxmlformats.org/officeDocument/2006/relationships/image" Target="../media/image4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6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6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5.png"/><Relationship Id="rId18" Type="http://schemas.openxmlformats.org/officeDocument/2006/relationships/image" Target="../media/image64.png"/><Relationship Id="rId3" Type="http://schemas.openxmlformats.org/officeDocument/2006/relationships/image" Target="../media/image6.png"/><Relationship Id="rId21" Type="http://schemas.openxmlformats.org/officeDocument/2006/relationships/image" Target="../media/image67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hyperlink" Target="https://github.com/saidfawzy?tab=repositori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PBITrainingEgypt" TargetMode="External"/><Relationship Id="rId3" Type="http://schemas.openxmlformats.org/officeDocument/2006/relationships/image" Target="../media/image75.png"/><Relationship Id="rId7" Type="http://schemas.openxmlformats.org/officeDocument/2006/relationships/hyperlink" Target="https://chat.whatsapp.com/GuQiaPysUWp6mraH3BiBeW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facebook.com/PowerBITrain" TargetMode="External"/><Relationship Id="rId5" Type="http://schemas.openxmlformats.org/officeDocument/2006/relationships/image" Target="../media/image77.png"/><Relationship Id="rId10" Type="http://schemas.openxmlformats.org/officeDocument/2006/relationships/hyperlink" Target="https://www.linkedin.com/groups/9891096/" TargetMode="External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0E8A1F-2C5C-C85C-E185-4724B516E407}"/>
              </a:ext>
            </a:extLst>
          </p:cNvPr>
          <p:cNvGrpSpPr/>
          <p:nvPr/>
        </p:nvGrpSpPr>
        <p:grpSpPr>
          <a:xfrm>
            <a:off x="0" y="352861"/>
            <a:ext cx="12192000" cy="6400791"/>
            <a:chOff x="0" y="352861"/>
            <a:chExt cx="12192000" cy="64007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780AC7-9FD3-A297-012D-61FE7D6B7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2861"/>
              <a:ext cx="12192000" cy="59107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197305-9251-DC03-3AC9-721F7C25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97878-770F-3079-7FCD-889525EF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15" y="69011"/>
            <a:ext cx="10569785" cy="61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8AA5E4-3BAD-32E4-BC53-35E73CD67D40}"/>
              </a:ext>
            </a:extLst>
          </p:cNvPr>
          <p:cNvGrpSpPr/>
          <p:nvPr/>
        </p:nvGrpSpPr>
        <p:grpSpPr>
          <a:xfrm>
            <a:off x="0" y="312840"/>
            <a:ext cx="12192000" cy="6440812"/>
            <a:chOff x="0" y="312840"/>
            <a:chExt cx="12192000" cy="64408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E8C289-3660-62DE-435B-3FC31B2CF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2840"/>
              <a:ext cx="12192000" cy="59390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6540F8-9AD1-03D9-DE16-E90DDFAE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0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35D32FE-D4CD-68DE-2AEC-D1344D6236D3}"/>
              </a:ext>
            </a:extLst>
          </p:cNvPr>
          <p:cNvGrpSpPr/>
          <p:nvPr/>
        </p:nvGrpSpPr>
        <p:grpSpPr>
          <a:xfrm>
            <a:off x="0" y="275763"/>
            <a:ext cx="12192000" cy="6477889"/>
            <a:chOff x="0" y="275763"/>
            <a:chExt cx="12192000" cy="64778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C65774-51D8-CFAF-6619-B71DC4DA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5763"/>
              <a:ext cx="12192000" cy="59959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409719-6449-88CF-265E-C3A5E58F8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0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135C24-B3D7-3786-E3D3-898EE3DE8567}"/>
              </a:ext>
            </a:extLst>
          </p:cNvPr>
          <p:cNvGrpSpPr/>
          <p:nvPr/>
        </p:nvGrpSpPr>
        <p:grpSpPr>
          <a:xfrm>
            <a:off x="0" y="-102902"/>
            <a:ext cx="12192000" cy="6856554"/>
            <a:chOff x="0" y="-102902"/>
            <a:chExt cx="12192000" cy="6856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A4DFD8-8156-4D7A-D720-348F1C935C7F}"/>
                </a:ext>
              </a:extLst>
            </p:cNvPr>
            <p:cNvGrpSpPr/>
            <p:nvPr/>
          </p:nvGrpSpPr>
          <p:grpSpPr>
            <a:xfrm>
              <a:off x="0" y="-102902"/>
              <a:ext cx="12192000" cy="6359270"/>
              <a:chOff x="0" y="-102902"/>
              <a:chExt cx="12192000" cy="635927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0CC1AC-7020-A8C3-611C-4F23D3C1AAB3}"/>
                  </a:ext>
                </a:extLst>
              </p:cNvPr>
              <p:cNvGrpSpPr/>
              <p:nvPr/>
            </p:nvGrpSpPr>
            <p:grpSpPr>
              <a:xfrm>
                <a:off x="0" y="480862"/>
                <a:ext cx="12192000" cy="5775506"/>
                <a:chOff x="0" y="480862"/>
                <a:chExt cx="12192000" cy="577550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8997557-8148-3724-19AA-C26C7C31DBFA}"/>
                    </a:ext>
                  </a:extLst>
                </p:cNvPr>
                <p:cNvGrpSpPr/>
                <p:nvPr/>
              </p:nvGrpSpPr>
              <p:grpSpPr>
                <a:xfrm>
                  <a:off x="0" y="480862"/>
                  <a:ext cx="12192000" cy="5775506"/>
                  <a:chOff x="0" y="480862"/>
                  <a:chExt cx="12192000" cy="5775506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68AF2E0E-105D-0ED9-1C9B-15CE961BB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480862"/>
                    <a:ext cx="12192000" cy="5775506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9700BD92-CC72-4554-5D33-6D8F06AD7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16704" y="2568267"/>
                    <a:ext cx="5975296" cy="368810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18BB8C9-F843-8388-0904-8196B8FE4385}"/>
                    </a:ext>
                  </a:extLst>
                </p:cNvPr>
                <p:cNvSpPr/>
                <p:nvPr/>
              </p:nvSpPr>
              <p:spPr>
                <a:xfrm>
                  <a:off x="1138686" y="3278038"/>
                  <a:ext cx="3554083" cy="560717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Aptos" panose="020B0004020202020204" pitchFamily="34" charset="0"/>
                      <a:cs typeface="Arial" panose="020B0604020202020204" pitchFamily="34" charset="0"/>
                    </a:rPr>
                    <a:t>Financial performance reports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6392FC02-37E7-7289-D0A3-3B91323062B6}"/>
                    </a:ext>
                  </a:extLst>
                </p:cNvPr>
                <p:cNvSpPr/>
                <p:nvPr/>
              </p:nvSpPr>
              <p:spPr>
                <a:xfrm>
                  <a:off x="1138685" y="4025660"/>
                  <a:ext cx="3554083" cy="560717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Aptos" panose="020B0004020202020204" pitchFamily="34" charset="0"/>
                      <a:cs typeface="Arial" panose="020B0604020202020204" pitchFamily="34" charset="0"/>
                    </a:rPr>
                    <a:t>Analyze Cost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4BE05016-A5DC-DF5A-3274-3400BEBEEE03}"/>
                    </a:ext>
                  </a:extLst>
                </p:cNvPr>
                <p:cNvSpPr/>
                <p:nvPr/>
              </p:nvSpPr>
              <p:spPr>
                <a:xfrm>
                  <a:off x="1040919" y="4860655"/>
                  <a:ext cx="3554083" cy="560717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2900" marR="0" lvl="0" indent="-342900" algn="l" defTabSz="4572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 typeface="Symbol" panose="05050102010706020507" pitchFamily="18" charset="2"/>
                    <a:buChar char=""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Aptos" panose="020B0004020202020204" pitchFamily="34" charset="0"/>
                      <a:cs typeface="Arial" panose="020B0604020202020204" pitchFamily="34" charset="0"/>
                    </a:rPr>
                    <a:t>Cash flows to find areas to increase efficiency. </a:t>
                  </a:r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ABAA64-E71F-EFEC-A735-BF27053C2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02902"/>
                <a:ext cx="12192000" cy="59918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7D9E9E-32AC-9DEC-0018-70F2BCF0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83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7484B6E-6019-F12F-37CE-CCFA78C1D6ED}"/>
              </a:ext>
            </a:extLst>
          </p:cNvPr>
          <p:cNvGrpSpPr/>
          <p:nvPr/>
        </p:nvGrpSpPr>
        <p:grpSpPr>
          <a:xfrm>
            <a:off x="0" y="-237323"/>
            <a:ext cx="12192000" cy="6990975"/>
            <a:chOff x="0" y="-237323"/>
            <a:chExt cx="12192000" cy="69909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2072EE-9EC4-2CEF-EFBA-E83581F69E89}"/>
                </a:ext>
              </a:extLst>
            </p:cNvPr>
            <p:cNvGrpSpPr/>
            <p:nvPr/>
          </p:nvGrpSpPr>
          <p:grpSpPr>
            <a:xfrm>
              <a:off x="0" y="-237323"/>
              <a:ext cx="12192000" cy="6505005"/>
              <a:chOff x="0" y="-237323"/>
              <a:chExt cx="12192000" cy="65050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C52DD8A-FA95-2DC3-9853-25AA8A810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48573"/>
                <a:ext cx="12192000" cy="581910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6AAF26C-8BE0-CAB7-F1CB-B021B2A8A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237323"/>
                <a:ext cx="12192000" cy="68589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A17CF8-3BEE-9096-673A-3A83F66D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6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1694428-D19B-C272-93A4-2DA1C58046EB}"/>
              </a:ext>
            </a:extLst>
          </p:cNvPr>
          <p:cNvGrpSpPr/>
          <p:nvPr/>
        </p:nvGrpSpPr>
        <p:grpSpPr>
          <a:xfrm>
            <a:off x="-180745" y="-594381"/>
            <a:ext cx="12372745" cy="7348033"/>
            <a:chOff x="-180745" y="-594381"/>
            <a:chExt cx="12372745" cy="73480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EE56D6-DBE9-9806-407A-153FA47A80B5}"/>
                </a:ext>
              </a:extLst>
            </p:cNvPr>
            <p:cNvGrpSpPr/>
            <p:nvPr/>
          </p:nvGrpSpPr>
          <p:grpSpPr>
            <a:xfrm>
              <a:off x="-180745" y="-594381"/>
              <a:ext cx="12372745" cy="6839906"/>
              <a:chOff x="-180745" y="-594381"/>
              <a:chExt cx="12372745" cy="68399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FA66095-DB7D-35B3-596F-253D3C9CB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7241" y="0"/>
                <a:ext cx="10914759" cy="62455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94E4204-D1C8-EC41-0303-2321F9522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361" y="-1"/>
                <a:ext cx="695880" cy="624552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42C43E3-18EB-CA43-EE92-AB31AFFE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0745" y="-594381"/>
                <a:ext cx="762106" cy="6839905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4C135-1E56-5548-147B-BB62A029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756AD-F9B9-A491-254A-742A98E15C2C}"/>
              </a:ext>
            </a:extLst>
          </p:cNvPr>
          <p:cNvGrpSpPr/>
          <p:nvPr/>
        </p:nvGrpSpPr>
        <p:grpSpPr>
          <a:xfrm>
            <a:off x="0" y="-173825"/>
            <a:ext cx="12192000" cy="6927477"/>
            <a:chOff x="0" y="-173825"/>
            <a:chExt cx="12192000" cy="69274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687C06-7719-F0FC-6D0C-F71FB6B1B8A6}"/>
                </a:ext>
              </a:extLst>
            </p:cNvPr>
            <p:cNvGrpSpPr/>
            <p:nvPr/>
          </p:nvGrpSpPr>
          <p:grpSpPr>
            <a:xfrm>
              <a:off x="0" y="-173825"/>
              <a:ext cx="12192000" cy="6927477"/>
              <a:chOff x="0" y="-173825"/>
              <a:chExt cx="12192000" cy="692747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1F4180B-DDB7-EB05-CFE8-F45DACFF58B0}"/>
                  </a:ext>
                </a:extLst>
              </p:cNvPr>
              <p:cNvGrpSpPr/>
              <p:nvPr/>
            </p:nvGrpSpPr>
            <p:grpSpPr>
              <a:xfrm>
                <a:off x="0" y="-173825"/>
                <a:ext cx="12192000" cy="6460222"/>
                <a:chOff x="0" y="-173825"/>
                <a:chExt cx="12192000" cy="646022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6A28F139-9ECC-FAD1-B7BE-B4C76BCFF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364568"/>
                  <a:ext cx="12192000" cy="5921829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378DF9A-FB61-C041-18C7-9B938C6F5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-173825"/>
                  <a:ext cx="12192000" cy="538393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02DC1D-EB7E-A265-10AD-79428800E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1103">
                <a:off x="176061" y="5434642"/>
                <a:ext cx="1074769" cy="131901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7BD85-D560-2F69-3E20-02B175AC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3941" y="3278037"/>
              <a:ext cx="2781688" cy="5525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F74441-3B92-DAE7-EC86-035CAD90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3941" y="3941603"/>
              <a:ext cx="2429214" cy="562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9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945A1C-F5F4-A833-7DC0-3F4A01458DA8}"/>
              </a:ext>
            </a:extLst>
          </p:cNvPr>
          <p:cNvGrpSpPr/>
          <p:nvPr/>
        </p:nvGrpSpPr>
        <p:grpSpPr>
          <a:xfrm>
            <a:off x="0" y="121986"/>
            <a:ext cx="12192000" cy="6631666"/>
            <a:chOff x="0" y="121986"/>
            <a:chExt cx="12192000" cy="66316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6B274-A053-AECB-DAE5-AE5E68AA8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1986"/>
              <a:ext cx="12192000" cy="61136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CC9E29-AE90-D1F3-2E57-DCF4C1EA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8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F4902B-2512-B27D-42E7-3E8CD6E172BD}"/>
              </a:ext>
            </a:extLst>
          </p:cNvPr>
          <p:cNvGrpSpPr/>
          <p:nvPr/>
        </p:nvGrpSpPr>
        <p:grpSpPr>
          <a:xfrm>
            <a:off x="0" y="-128679"/>
            <a:ext cx="12192000" cy="7007864"/>
            <a:chOff x="0" y="-128679"/>
            <a:chExt cx="12192000" cy="70078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ED0914-A8C2-4D31-1F12-CB509E2CF0BD}"/>
                </a:ext>
              </a:extLst>
            </p:cNvPr>
            <p:cNvGrpSpPr/>
            <p:nvPr/>
          </p:nvGrpSpPr>
          <p:grpSpPr>
            <a:xfrm>
              <a:off x="0" y="-128679"/>
              <a:ext cx="12192000" cy="6373485"/>
              <a:chOff x="0" y="-128679"/>
              <a:chExt cx="12192000" cy="637348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392C2F-CDE4-ADD8-F34D-8CA0283FF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28679"/>
                <a:ext cx="12192000" cy="637348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816B21-BC99-57CF-AF4E-2EA064F69791}"/>
                  </a:ext>
                </a:extLst>
              </p:cNvPr>
              <p:cNvSpPr/>
              <p:nvPr/>
            </p:nvSpPr>
            <p:spPr>
              <a:xfrm>
                <a:off x="10739887" y="0"/>
                <a:ext cx="1388853" cy="336430"/>
              </a:xfrm>
              <a:prstGeom prst="rect">
                <a:avLst/>
              </a:prstGeom>
              <a:solidFill>
                <a:srgbClr val="0E0A0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CF5A41-9322-12C2-5A86-F62C701A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317357">
              <a:off x="239106" y="5800055"/>
              <a:ext cx="879308" cy="1079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6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A09D"/>
            </a:gs>
            <a:gs pos="100000">
              <a:srgbClr val="EBD7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089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Course Introduction</a:t>
            </a:r>
            <a:endParaRPr kumimoji="0" lang="en-US" sz="54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FA43CB-2F87-0B1E-34FD-E345B7B14FEE}"/>
              </a:ext>
            </a:extLst>
          </p:cNvPr>
          <p:cNvGrpSpPr/>
          <p:nvPr/>
        </p:nvGrpSpPr>
        <p:grpSpPr>
          <a:xfrm>
            <a:off x="0" y="-160025"/>
            <a:ext cx="12192000" cy="6913677"/>
            <a:chOff x="0" y="-160025"/>
            <a:chExt cx="12192000" cy="69136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D048D5-0DDC-E9C7-026A-8C10EB1F6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60025"/>
              <a:ext cx="12192000" cy="640167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30A06-E648-60D1-6EFC-800F52FE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6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FDA983-2F76-DCD7-C3F0-5580C1AAD593}"/>
              </a:ext>
            </a:extLst>
          </p:cNvPr>
          <p:cNvGrpSpPr/>
          <p:nvPr/>
        </p:nvGrpSpPr>
        <p:grpSpPr>
          <a:xfrm>
            <a:off x="0" y="-414068"/>
            <a:ext cx="12703486" cy="7184196"/>
            <a:chOff x="0" y="-414068"/>
            <a:chExt cx="12703486" cy="7184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A23B74-0E44-6200-B810-4BCDF4BD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14068"/>
              <a:ext cx="12703486" cy="66754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A1FE97-6CA8-18A6-1F68-D1E07338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14707">
              <a:off x="202243" y="5648157"/>
              <a:ext cx="914216" cy="1121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5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82648B-E785-E702-9432-A0F6D7674D21}"/>
              </a:ext>
            </a:extLst>
          </p:cNvPr>
          <p:cNvSpPr/>
          <p:nvPr/>
        </p:nvSpPr>
        <p:spPr>
          <a:xfrm>
            <a:off x="10739887" y="0"/>
            <a:ext cx="1388853" cy="336430"/>
          </a:xfrm>
          <a:prstGeom prst="rect">
            <a:avLst/>
          </a:prstGeom>
          <a:solidFill>
            <a:srgbClr val="7B7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ADBC01-D28E-9796-676D-513550E42FBC}"/>
              </a:ext>
            </a:extLst>
          </p:cNvPr>
          <p:cNvGrpSpPr/>
          <p:nvPr/>
        </p:nvGrpSpPr>
        <p:grpSpPr>
          <a:xfrm>
            <a:off x="0" y="-166462"/>
            <a:ext cx="12192000" cy="6920114"/>
            <a:chOff x="0" y="-166462"/>
            <a:chExt cx="12192000" cy="69201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925F04-40C0-3473-AE8D-210401DE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66462"/>
              <a:ext cx="12192000" cy="64145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F6175F-C8F4-DF14-4F6C-11512D350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8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1E1412-815B-8950-1E40-ADED312B9571}"/>
              </a:ext>
            </a:extLst>
          </p:cNvPr>
          <p:cNvGrpSpPr/>
          <p:nvPr/>
        </p:nvGrpSpPr>
        <p:grpSpPr>
          <a:xfrm>
            <a:off x="0" y="-120770"/>
            <a:ext cx="12192000" cy="6874422"/>
            <a:chOff x="0" y="-120770"/>
            <a:chExt cx="12192000" cy="68744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DFEF10-BFD5-7DC4-54B1-82E50E94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0770"/>
              <a:ext cx="12192000" cy="64058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50AC7-E318-6C1F-3B62-10ED87CB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89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A55DD1-FE98-EE28-0C3B-19BDD09FE11A}"/>
              </a:ext>
            </a:extLst>
          </p:cNvPr>
          <p:cNvGrpSpPr/>
          <p:nvPr/>
        </p:nvGrpSpPr>
        <p:grpSpPr>
          <a:xfrm>
            <a:off x="0" y="-560717"/>
            <a:ext cx="12885724" cy="7314369"/>
            <a:chOff x="0" y="-560717"/>
            <a:chExt cx="12885724" cy="73143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39C93B-550B-D0E4-9146-BE54D1D39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60717"/>
              <a:ext cx="12885724" cy="68023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7CEC3F-7066-1A1B-F5DA-7DB70F60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4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6A1969-861D-A74E-D241-C3C8BB3D38C0}"/>
              </a:ext>
            </a:extLst>
          </p:cNvPr>
          <p:cNvGrpSpPr/>
          <p:nvPr/>
        </p:nvGrpSpPr>
        <p:grpSpPr>
          <a:xfrm>
            <a:off x="0" y="-146649"/>
            <a:ext cx="12192000" cy="6900301"/>
            <a:chOff x="0" y="-146649"/>
            <a:chExt cx="12192000" cy="6900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52476F-BB9F-E824-0E77-8E699A29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46649"/>
              <a:ext cx="12192000" cy="63925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70800D-3CE1-CC43-604D-DA8AAF9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5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75F412-2C16-81E2-5948-6B461132110D}"/>
              </a:ext>
            </a:extLst>
          </p:cNvPr>
          <p:cNvGrpSpPr/>
          <p:nvPr/>
        </p:nvGrpSpPr>
        <p:grpSpPr>
          <a:xfrm>
            <a:off x="0" y="-120769"/>
            <a:ext cx="12192000" cy="6366351"/>
            <a:chOff x="0" y="-120769"/>
            <a:chExt cx="12192000" cy="6366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383416-E562-BD1B-391A-EBB8CF4E4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0769"/>
              <a:ext cx="12192000" cy="63663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9A9352-897C-5ACD-6EB5-0769F736B207}"/>
                </a:ext>
              </a:extLst>
            </p:cNvPr>
            <p:cNvSpPr/>
            <p:nvPr/>
          </p:nvSpPr>
          <p:spPr>
            <a:xfrm>
              <a:off x="10869283" y="0"/>
              <a:ext cx="1130060" cy="388189"/>
            </a:xfrm>
            <a:prstGeom prst="rect">
              <a:avLst/>
            </a:prstGeom>
            <a:solidFill>
              <a:srgbClr val="ABAC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422331-C462-E9DF-4C28-ACC7995C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1103">
            <a:off x="176061" y="5434642"/>
            <a:ext cx="1074769" cy="13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C42087-D602-CA1E-4C97-6CA0C6162235}"/>
              </a:ext>
            </a:extLst>
          </p:cNvPr>
          <p:cNvGrpSpPr/>
          <p:nvPr/>
        </p:nvGrpSpPr>
        <p:grpSpPr>
          <a:xfrm>
            <a:off x="0" y="-163720"/>
            <a:ext cx="12192000" cy="6409061"/>
            <a:chOff x="0" y="-163720"/>
            <a:chExt cx="12192000" cy="64090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54553E-1266-FDDB-7A0E-C17D318D9EEE}"/>
                </a:ext>
              </a:extLst>
            </p:cNvPr>
            <p:cNvGrpSpPr/>
            <p:nvPr/>
          </p:nvGrpSpPr>
          <p:grpSpPr>
            <a:xfrm>
              <a:off x="0" y="-163720"/>
              <a:ext cx="12192000" cy="6409061"/>
              <a:chOff x="0" y="-163720"/>
              <a:chExt cx="12192000" cy="64090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34E7DA0-21DC-2063-7401-99384BEAD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163720"/>
                <a:ext cx="12192000" cy="640906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3A9F4B6-4855-2AE0-26FC-99FCD845E494}"/>
                  </a:ext>
                </a:extLst>
              </p:cNvPr>
              <p:cNvSpPr/>
              <p:nvPr/>
            </p:nvSpPr>
            <p:spPr>
              <a:xfrm>
                <a:off x="10869283" y="0"/>
                <a:ext cx="1130060" cy="388189"/>
              </a:xfrm>
              <a:prstGeom prst="rect">
                <a:avLst/>
              </a:prstGeom>
              <a:solidFill>
                <a:srgbClr val="A098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4784BE-998D-E795-CF19-EE67533A4FF4}"/>
                </a:ext>
              </a:extLst>
            </p:cNvPr>
            <p:cNvSpPr/>
            <p:nvPr/>
          </p:nvSpPr>
          <p:spPr>
            <a:xfrm>
              <a:off x="1009290" y="388189"/>
              <a:ext cx="4425351" cy="629728"/>
            </a:xfrm>
            <a:prstGeom prst="rect">
              <a:avLst/>
            </a:prstGeom>
            <a:solidFill>
              <a:srgbClr val="FFD1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To Reach That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D00DF3A-6FF8-4D0B-BB87-D4776A01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1103">
            <a:off x="176061" y="5434642"/>
            <a:ext cx="1074769" cy="13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 LMS">
            <a:extLst>
              <a:ext uri="{FF2B5EF4-FFF2-40B4-BE49-F238E27FC236}">
                <a16:creationId xmlns:a16="http://schemas.microsoft.com/office/drawing/2014/main" id="{154CC400-4777-E512-6EAD-06A5E817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10" y="751336"/>
            <a:ext cx="5210979" cy="53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5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2D63-610E-4B00-87F9-A4B7EAA5FCAA}"/>
              </a:ext>
            </a:extLst>
          </p:cNvPr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7C70FF-1F87-4B7E-A4A5-CFD5C13BBF12}"/>
              </a:ext>
            </a:extLst>
          </p:cNvPr>
          <p:cNvSpPr/>
          <p:nvPr/>
        </p:nvSpPr>
        <p:spPr>
          <a:xfrm rot="21225135">
            <a:off x="-133329" y="583598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E934-7C40-4311-8C3F-D98416365BDF}"/>
              </a:ext>
            </a:extLst>
          </p:cNvPr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D4ACA1-E2F4-4E89-AB9C-1D8135DDF6A9}"/>
              </a:ext>
            </a:extLst>
          </p:cNvPr>
          <p:cNvSpPr/>
          <p:nvPr/>
        </p:nvSpPr>
        <p:spPr>
          <a:xfrm rot="21225135">
            <a:off x="2670624" y="5838487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2C68-6920-4206-BD4F-CB8DD691D355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Introduction to Power BI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1553966"/>
            <a:ext cx="5367567" cy="870857"/>
            <a:chOff x="2599482" y="1553966"/>
            <a:chExt cx="5367567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525FF-0D56-4428-B8D1-190FB4C992A7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Preparing Data for Analysis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2861187"/>
            <a:ext cx="5277033" cy="870857"/>
            <a:chOff x="2599481" y="2861187"/>
            <a:chExt cx="5277033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E948ED-7B98-4A4C-AD41-DDDD912EFF94}"/>
                </a:ext>
              </a:extLst>
            </p:cNvPr>
            <p:cNvSpPr txBox="1"/>
            <p:nvPr/>
          </p:nvSpPr>
          <p:spPr>
            <a:xfrm>
              <a:off x="3071473" y="3105818"/>
              <a:ext cx="480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Modeling Data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6FE7D6-131D-4F97-ADE4-FF46EA67EBCE}"/>
              </a:ext>
            </a:extLst>
          </p:cNvPr>
          <p:cNvGrpSpPr/>
          <p:nvPr/>
        </p:nvGrpSpPr>
        <p:grpSpPr>
          <a:xfrm>
            <a:off x="2599480" y="4168408"/>
            <a:ext cx="5621066" cy="870857"/>
            <a:chOff x="2599480" y="4168408"/>
            <a:chExt cx="5621066" cy="8708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A8A22F8-5BA0-4536-83A9-89EA8A2D0D50}"/>
                </a:ext>
              </a:extLst>
            </p:cNvPr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B7D102-2A0D-44A5-BC0E-48C0B7F5B9A6}"/>
                </a:ext>
              </a:extLst>
            </p:cNvPr>
            <p:cNvSpPr txBox="1"/>
            <p:nvPr/>
          </p:nvSpPr>
          <p:spPr>
            <a:xfrm>
              <a:off x="2978587" y="4420641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Visuals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7ABA76-5B95-4A01-A569-1C31A1E991D4}"/>
                </a:ext>
              </a:extLst>
            </p:cNvPr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E2082D-6648-49B5-A97E-C54CCBBF4997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FFF361E-5487-47E6-8A7A-7D9F50ACA161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7C575E-30E0-4714-9CCC-00A134DB53DA}"/>
              </a:ext>
            </a:extLst>
          </p:cNvPr>
          <p:cNvGrpSpPr/>
          <p:nvPr/>
        </p:nvGrpSpPr>
        <p:grpSpPr>
          <a:xfrm>
            <a:off x="2599479" y="5475629"/>
            <a:ext cx="5277035" cy="870857"/>
            <a:chOff x="2599479" y="5475629"/>
            <a:chExt cx="5277035" cy="87085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5F14CB-E422-4D86-9629-466D0C6A7D83}"/>
                </a:ext>
              </a:extLst>
            </p:cNvPr>
            <p:cNvSpPr/>
            <p:nvPr/>
          </p:nvSpPr>
          <p:spPr>
            <a:xfrm>
              <a:off x="2807841" y="5475629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D73809-8FFF-439F-A799-3A02EC2D374F}"/>
                </a:ext>
              </a:extLst>
            </p:cNvPr>
            <p:cNvSpPr txBox="1"/>
            <p:nvPr/>
          </p:nvSpPr>
          <p:spPr>
            <a:xfrm>
              <a:off x="3042128" y="5753923"/>
              <a:ext cx="4834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Power BI Service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EF86458-2D12-460E-A597-A5BAEA9A992C}"/>
                </a:ext>
              </a:extLst>
            </p:cNvPr>
            <p:cNvGrpSpPr/>
            <p:nvPr/>
          </p:nvGrpSpPr>
          <p:grpSpPr>
            <a:xfrm>
              <a:off x="2599479" y="5728999"/>
              <a:ext cx="379109" cy="379109"/>
              <a:chOff x="1378857" y="638777"/>
              <a:chExt cx="379109" cy="379109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C67770C-16BA-471B-A9A1-8D2B3B6664B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8C4814D-9028-4969-88F3-26A5FDDB814E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271605" y="3140753"/>
              <a:ext cx="9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3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EBF713-7D61-495F-8491-2381C879EE19}"/>
              </a:ext>
            </a:extLst>
          </p:cNvPr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EE3FE10-0C55-4131-AD32-BF282A61F429}"/>
                </a:ext>
              </a:extLst>
            </p:cNvPr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738591-177F-44D0-A6FF-03D8BF9E434D}"/>
                </a:ext>
              </a:extLst>
            </p:cNvPr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45427CB-DE97-4D91-9741-94F73D3A3F5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8FB25FF-19F6-47B1-80A8-4D15D5820E7D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D9880F-050E-49FD-9DF6-E946C0A1B589}"/>
                </a:ext>
              </a:extLst>
            </p:cNvPr>
            <p:cNvSpPr txBox="1"/>
            <p:nvPr/>
          </p:nvSpPr>
          <p:spPr>
            <a:xfrm>
              <a:off x="271605" y="4413987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4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9049C6-940A-4735-8859-C4EA72B07D3B}"/>
              </a:ext>
            </a:extLst>
          </p:cNvPr>
          <p:cNvGrpSpPr/>
          <p:nvPr/>
        </p:nvGrpSpPr>
        <p:grpSpPr>
          <a:xfrm>
            <a:off x="59082" y="5720679"/>
            <a:ext cx="1870190" cy="389628"/>
            <a:chOff x="59082" y="5720679"/>
            <a:chExt cx="1870190" cy="38962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6F1AA6E-E1F4-4CF6-8C26-DB749CC84BC3}"/>
                </a:ext>
              </a:extLst>
            </p:cNvPr>
            <p:cNvSpPr/>
            <p:nvPr/>
          </p:nvSpPr>
          <p:spPr>
            <a:xfrm>
              <a:off x="59082" y="572067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2F2466E-9BE4-419A-8E0D-3E1A1EA462D7}"/>
                </a:ext>
              </a:extLst>
            </p:cNvPr>
            <p:cNvGrpSpPr/>
            <p:nvPr/>
          </p:nvGrpSpPr>
          <p:grpSpPr>
            <a:xfrm>
              <a:off x="1550163" y="5731198"/>
              <a:ext cx="379109" cy="379109"/>
              <a:chOff x="1378857" y="638777"/>
              <a:chExt cx="379109" cy="379109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033AC9D-8D94-40A5-A359-74EFF17EA70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8C6EC6A-2920-4CC7-B1C1-F91F15F62BE5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EF1B31-6A17-49D9-B128-CC9A58A5C2DB}"/>
                </a:ext>
              </a:extLst>
            </p:cNvPr>
            <p:cNvSpPr txBox="1"/>
            <p:nvPr/>
          </p:nvSpPr>
          <p:spPr>
            <a:xfrm>
              <a:off x="271605" y="5730763"/>
              <a:ext cx="108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5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7E0B436-17A6-432F-BE54-8CDC55B498AF}"/>
              </a:ext>
            </a:extLst>
          </p:cNvPr>
          <p:cNvCxnSpPr>
            <a:cxnSpLocks/>
          </p:cNvCxnSpPr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A5DF1F8-03A9-4EB3-8D39-4BD31F887EC1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 flipV="1">
            <a:off x="1929272" y="5918554"/>
            <a:ext cx="670207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70" grpId="0" animBg="1"/>
      <p:bldP spid="63" grpId="0" animBg="1"/>
      <p:bldP spid="5" grpId="0" animBg="1"/>
      <p:bldP spid="9" grpId="0" animBg="1"/>
      <p:bldP spid="14" grpId="0" animBg="1"/>
      <p:bldP spid="19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57107-2D8A-D7EE-DBBC-ED7C2A02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0494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E1626-0712-C383-E67A-BF8BB88E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875CFB-E1E5-5237-6DEB-5F051A7B4F58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064DCC3-C764-CE23-602C-646CD4754927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F4CB5-BAE1-20AF-0F04-1EA39ADC9B99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748DC0-4E5E-85B5-CDB2-3722E4E0850B}"/>
              </a:ext>
            </a:extLst>
          </p:cNvPr>
          <p:cNvGrpSpPr/>
          <p:nvPr/>
        </p:nvGrpSpPr>
        <p:grpSpPr>
          <a:xfrm>
            <a:off x="2599483" y="246745"/>
            <a:ext cx="6073461" cy="870857"/>
            <a:chOff x="2599483" y="246745"/>
            <a:chExt cx="6073461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334632A-4C39-4EB3-42A6-B7B59BE1B5BA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B2B6F7-88E6-AF67-CE5F-DAEF4C8BCEAF}"/>
                </a:ext>
              </a:extLst>
            </p:cNvPr>
            <p:cNvSpPr txBox="1"/>
            <p:nvPr/>
          </p:nvSpPr>
          <p:spPr>
            <a:xfrm>
              <a:off x="3141937" y="448143"/>
              <a:ext cx="5531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Business Reports Examples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B568A1-F4D6-85AA-60A5-4B45E40B2B5D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DC5DAF-E314-D509-651E-F5D79A832A59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9C8C113-6702-A381-9862-4477E509720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8CB0BB5-651D-4687-D2AA-31CD4F28B931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5D5F49F-7E5C-7B1F-B4A1-11D9D9E9707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78AF00D-9FA6-D2B3-A603-17BBE90891AC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86E681-61F2-6926-D57D-3C2461A44DD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B6CA6D-7C41-05C1-EB9A-1E4B0C56E4FE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1914C4E-F1D9-F15D-27D9-D12834098769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6 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4E9BEF-5CF3-D57E-C245-DDFC8AE21A4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4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 idx="4294967295"/>
          </p:nvPr>
        </p:nvSpPr>
        <p:spPr>
          <a:xfrm>
            <a:off x="3563040" y="64654"/>
            <a:ext cx="4093905" cy="1027775"/>
          </a:xfrm>
        </p:spPr>
        <p:txBody>
          <a:bodyPr/>
          <a:lstStyle/>
          <a:p>
            <a:pPr algn="l" rtl="0" eaLnBrk="1" hangingPunct="1"/>
            <a:r>
              <a:rPr lang="en-US" altLang="en-US" sz="5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Training</a:t>
            </a:r>
            <a:endParaRPr lang="ar-EG" altLang="en-US" sz="5400" b="1" dirty="0">
              <a:solidFill>
                <a:srgbClr val="FF0000"/>
              </a:solidFill>
              <a:latin typeface="Aharoni" panose="02010803020104030203" pitchFamily="2" charset="-79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758293" y="4467226"/>
            <a:ext cx="9976507" cy="2390775"/>
            <a:chOff x="-103764" y="4467218"/>
            <a:chExt cx="9018318" cy="2390782"/>
          </a:xfrm>
        </p:grpSpPr>
        <p:pic>
          <p:nvPicPr>
            <p:cNvPr id="9226" name="Picture 3" descr="C:\Program Files\Microsoft Office\MEDIA\CAGCAT10\j0240695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322" y="4467218"/>
              <a:ext cx="2985232" cy="239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-103764" y="5244690"/>
              <a:ext cx="5754847" cy="707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dirty="0"/>
                <a:t>Let me do it I will understand.</a:t>
              </a:r>
              <a:endParaRPr lang="ar-EG" sz="4000" dirty="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002145" y="2671405"/>
            <a:ext cx="10963563" cy="2565400"/>
            <a:chOff x="104133" y="2723369"/>
            <a:chExt cx="7832238" cy="2565817"/>
          </a:xfrm>
        </p:grpSpPr>
        <p:sp>
          <p:nvSpPr>
            <p:cNvPr id="8" name="Rectangle 7"/>
            <p:cNvSpPr/>
            <p:nvPr/>
          </p:nvSpPr>
          <p:spPr>
            <a:xfrm>
              <a:off x="3578673" y="3009183"/>
              <a:ext cx="4357698" cy="12003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dirty="0"/>
                <a:t>Show me I might remember something.</a:t>
              </a:r>
            </a:p>
          </p:txBody>
        </p:sp>
        <p:pic>
          <p:nvPicPr>
            <p:cNvPr id="9225" name="Picture 4" descr="C:\Program Files\Microsoft Office\MEDIA\CAGCAT10\j0301252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33" y="2723369"/>
              <a:ext cx="3000396" cy="256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563040" y="719654"/>
            <a:ext cx="8171760" cy="2006600"/>
            <a:chOff x="1833708" y="743989"/>
            <a:chExt cx="6953134" cy="2007267"/>
          </a:xfrm>
        </p:grpSpPr>
        <p:sp>
          <p:nvSpPr>
            <p:cNvPr id="7" name="Rectangle 6"/>
            <p:cNvSpPr/>
            <p:nvPr/>
          </p:nvSpPr>
          <p:spPr>
            <a:xfrm>
              <a:off x="1833708" y="1069307"/>
              <a:ext cx="3258047" cy="646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dirty="0"/>
                <a:t>Tell me I will forget.</a:t>
              </a:r>
            </a:p>
          </p:txBody>
        </p:sp>
        <p:pic>
          <p:nvPicPr>
            <p:cNvPr id="9223" name="Picture 5" descr="C:\Users\saidfawzy.TENDERS\AppData\Local\Microsoft\Windows\Temporary Internet Files\Content.IE5\XG5JW5O4\MPj04422270000[1]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8" y="743989"/>
              <a:ext cx="3071834" cy="200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62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610AD-FBD4-E108-36A5-88CBAA66AC5C}"/>
              </a:ext>
            </a:extLst>
          </p:cNvPr>
          <p:cNvSpPr/>
          <p:nvPr/>
        </p:nvSpPr>
        <p:spPr>
          <a:xfrm>
            <a:off x="0" y="0"/>
            <a:ext cx="12191999" cy="1087397"/>
          </a:xfrm>
          <a:prstGeom prst="rect">
            <a:avLst/>
          </a:prstGeom>
          <a:solidFill>
            <a:srgbClr val="AC5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</a:rPr>
              <a:t>How would we train?</a:t>
            </a:r>
          </a:p>
        </p:txBody>
      </p:sp>
      <p:pic>
        <p:nvPicPr>
          <p:cNvPr id="2" name="Picture 2" descr="Importance Of Teachers In The Lives Of Students - Classplus Growth Blog">
            <a:extLst>
              <a:ext uri="{FF2B5EF4-FFF2-40B4-BE49-F238E27FC236}">
                <a16:creationId xmlns:a16="http://schemas.microsoft.com/office/drawing/2014/main" id="{61F54D3C-0758-83A2-39D9-FFB2AB79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5" y="1942080"/>
            <a:ext cx="3460377" cy="213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mo Images – Browse 83,942 Stock Photos, Vectors, and Video | Adobe Stock">
            <a:extLst>
              <a:ext uri="{FF2B5EF4-FFF2-40B4-BE49-F238E27FC236}">
                <a16:creationId xmlns:a16="http://schemas.microsoft.com/office/drawing/2014/main" id="{5977EB51-3B04-7573-1551-56AA06F66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36" y="1968310"/>
            <a:ext cx="3460377" cy="20027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9E4EDC-3586-2B2B-7368-23E4D8BE8FD2}"/>
              </a:ext>
            </a:extLst>
          </p:cNvPr>
          <p:cNvGrpSpPr/>
          <p:nvPr/>
        </p:nvGrpSpPr>
        <p:grpSpPr>
          <a:xfrm>
            <a:off x="8305128" y="1812239"/>
            <a:ext cx="3467048" cy="3017536"/>
            <a:chOff x="8305128" y="1812239"/>
            <a:chExt cx="3467048" cy="3017536"/>
          </a:xfrm>
        </p:grpSpPr>
        <p:pic>
          <p:nvPicPr>
            <p:cNvPr id="3076" name="Picture 4" descr="What is an activity? - Twinkl">
              <a:extLst>
                <a:ext uri="{FF2B5EF4-FFF2-40B4-BE49-F238E27FC236}">
                  <a16:creationId xmlns:a16="http://schemas.microsoft.com/office/drawing/2014/main" id="{4E40AC64-2C03-9574-F550-B54CE2C52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3900" y="1812239"/>
              <a:ext cx="3268276" cy="215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17B20B-898E-1229-BD36-17687D76E726}"/>
                </a:ext>
              </a:extLst>
            </p:cNvPr>
            <p:cNvSpPr/>
            <p:nvPr/>
          </p:nvSpPr>
          <p:spPr>
            <a:xfrm>
              <a:off x="8305128" y="3906445"/>
              <a:ext cx="32848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C28B5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ACTIVITIES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98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10783406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Certif.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408EF-977D-1A2A-A80C-729EDE5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68" y="1867887"/>
            <a:ext cx="715427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2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358251" y="3126754"/>
            <a:ext cx="121867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333590" y="563137"/>
            <a:ext cx="1282018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4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12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5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75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45" grpId="0" animBg="1"/>
      <p:bldP spid="62" grpId="0" animBg="1"/>
      <p:bldP spid="63" grpId="0"/>
      <p:bldP spid="54" grpId="0" animBg="1"/>
      <p:bldP spid="55" grpId="0"/>
      <p:bldP spid="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00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07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99" grpId="0" animBg="1"/>
      <p:bldP spid="100" grpId="0"/>
      <p:bldP spid="93" grpId="0" animBg="1"/>
      <p:bldP spid="94" grpId="0"/>
      <p:bldP spid="84" grpId="0" animBg="1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5056122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44EEE94-163C-0330-0141-80D1747EAC1F}"/>
              </a:ext>
            </a:extLst>
          </p:cNvPr>
          <p:cNvGrpSpPr/>
          <p:nvPr/>
        </p:nvGrpSpPr>
        <p:grpSpPr>
          <a:xfrm>
            <a:off x="-169142" y="358526"/>
            <a:ext cx="8759227" cy="6467966"/>
            <a:chOff x="-169142" y="358526"/>
            <a:chExt cx="8759227" cy="646796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2B0569D-8698-D6EA-E0D9-309C7BCD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65557" y="358526"/>
              <a:ext cx="8755642" cy="507304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8D7404E0-236D-2C90-FFBB-44CC1556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69142" y="5417960"/>
              <a:ext cx="8755642" cy="1408532"/>
            </a:xfrm>
            <a:prstGeom prst="rect">
              <a:avLst/>
            </a:prstGeom>
          </p:spPr>
        </p:pic>
        <p:sp>
          <p:nvSpPr>
            <p:cNvPr id="122" name="TextBox 3">
              <a:extLst>
                <a:ext uri="{FF2B5EF4-FFF2-40B4-BE49-F238E27FC236}">
                  <a16:creationId xmlns:a16="http://schemas.microsoft.com/office/drawing/2014/main" id="{36B50548-EA22-536C-1CD0-D0FBDA98B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402" y="6303528"/>
              <a:ext cx="34163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Said_fawzy@hotmail.com</a:t>
              </a:r>
            </a:p>
          </p:txBody>
        </p:sp>
        <p:sp>
          <p:nvSpPr>
            <p:cNvPr id="123" name="TextBox 12">
              <a:extLst>
                <a:ext uri="{FF2B5EF4-FFF2-40B4-BE49-F238E27FC236}">
                  <a16:creationId xmlns:a16="http://schemas.microsoft.com/office/drawing/2014/main" id="{1E25516C-C51B-62E4-C4D1-A3F138ED8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880" y="5329112"/>
              <a:ext cx="33906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600" b="1" dirty="0">
                  <a:solidFill>
                    <a:schemeClr val="bg1"/>
                  </a:solidFill>
                </a:rPr>
                <a:t>0122 744 99 87</a:t>
              </a:r>
              <a:endParaRPr lang="ar-EG" altLang="en-US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6E3C301-C4DB-0E32-DDC8-795DBE9E5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552" y="5354390"/>
              <a:ext cx="698962" cy="629725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5E357FF-2015-ED86-DE47-4F483CDA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350" y="6100303"/>
              <a:ext cx="714089" cy="609784"/>
            </a:xfrm>
            <a:prstGeom prst="rect">
              <a:avLst/>
            </a:prstGeom>
          </p:spPr>
        </p:pic>
        <p:sp>
          <p:nvSpPr>
            <p:cNvPr id="126" name="TextBox 3">
              <a:extLst>
                <a:ext uri="{FF2B5EF4-FFF2-40B4-BE49-F238E27FC236}">
                  <a16:creationId xmlns:a16="http://schemas.microsoft.com/office/drawing/2014/main" id="{039B0F82-3793-AEAD-7A91-706B06105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970" y="6012868"/>
              <a:ext cx="34110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Saidfawzy@arabcont.com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4051F904-36B9-48D6-1BC4-4E8F8BABD7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2240" y="390351"/>
            <a:ext cx="1991003" cy="249589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C4387C1-96D5-8ACF-CB34-F0B67B1F9957}"/>
              </a:ext>
            </a:extLst>
          </p:cNvPr>
          <p:cNvGrpSpPr/>
          <p:nvPr/>
        </p:nvGrpSpPr>
        <p:grpSpPr>
          <a:xfrm>
            <a:off x="2189435" y="418942"/>
            <a:ext cx="6243684" cy="2463354"/>
            <a:chOff x="3143249" y="254815"/>
            <a:chExt cx="8264025" cy="339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D7C94B-4E9B-DA88-927B-C0581E9D4285}"/>
                </a:ext>
              </a:extLst>
            </p:cNvPr>
            <p:cNvSpPr/>
            <p:nvPr/>
          </p:nvSpPr>
          <p:spPr>
            <a:xfrm>
              <a:off x="6844694" y="931184"/>
              <a:ext cx="4562580" cy="2716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5B2087-3826-E4CB-E7FB-28502B4D7CB8}"/>
                </a:ext>
              </a:extLst>
            </p:cNvPr>
            <p:cNvGrpSpPr/>
            <p:nvPr/>
          </p:nvGrpSpPr>
          <p:grpSpPr>
            <a:xfrm>
              <a:off x="3143249" y="254815"/>
              <a:ext cx="8264025" cy="3393299"/>
              <a:chOff x="3143249" y="254815"/>
              <a:chExt cx="8264025" cy="3393299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E7322D9-2568-CC69-C513-30FDAA9C8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3249" y="891466"/>
                <a:ext cx="3980957" cy="1457846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83034C1-5618-333E-A61C-6FEEE889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3250" y="2236772"/>
                <a:ext cx="3701444" cy="141134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1731C3C4-EC7E-F587-E9AC-D4964B00E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58984" y="891466"/>
                <a:ext cx="3625233" cy="16124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045C91D-89EF-C674-F2C8-22BA158EE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3250" y="254815"/>
                <a:ext cx="8264024" cy="676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94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709" y="1500996"/>
            <a:ext cx="10104581" cy="640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Good Command of your business need.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B8935-A879-C1C0-FDDD-24E0FDD53E65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AC5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</a:t>
            </a:r>
            <a:r>
              <a:rPr lang="en-US" sz="4800" b="1" dirty="0">
                <a:solidFill>
                  <a:schemeClr val="bg1"/>
                </a:solidFill>
              </a:rPr>
              <a:t>Prerequisites</a:t>
            </a:r>
          </a:p>
        </p:txBody>
      </p:sp>
      <p:pic>
        <p:nvPicPr>
          <p:cNvPr id="2050" name="Picture 2" descr="The Roadmap to Success: Essential Steps for Starting a Business - Aitken  Science Technology">
            <a:extLst>
              <a:ext uri="{FF2B5EF4-FFF2-40B4-BE49-F238E27FC236}">
                <a16:creationId xmlns:a16="http://schemas.microsoft.com/office/drawing/2014/main" id="{03168E12-ED36-C234-83A4-E9D1C5DD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817" y="3182463"/>
            <a:ext cx="3885281" cy="291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7A72C1-52BE-E8F7-8453-07FB67315C5A}"/>
              </a:ext>
            </a:extLst>
          </p:cNvPr>
          <p:cNvSpPr/>
          <p:nvPr/>
        </p:nvSpPr>
        <p:spPr>
          <a:xfrm>
            <a:off x="0" y="0"/>
            <a:ext cx="12192000" cy="1181819"/>
          </a:xfrm>
          <a:prstGeom prst="rect">
            <a:avLst/>
          </a:prstGeom>
          <a:solidFill>
            <a:srgbClr val="AC5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C6BBD-6DBA-4137-78BC-7FFC09C0CC42}"/>
              </a:ext>
            </a:extLst>
          </p:cNvPr>
          <p:cNvSpPr/>
          <p:nvPr/>
        </p:nvSpPr>
        <p:spPr>
          <a:xfrm>
            <a:off x="517613" y="329299"/>
            <a:ext cx="557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TRAINING ARE BASED ON BOOKS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D23A6-2B4C-5437-F89D-19B95F421699}"/>
              </a:ext>
            </a:extLst>
          </p:cNvPr>
          <p:cNvGrpSpPr/>
          <p:nvPr/>
        </p:nvGrpSpPr>
        <p:grpSpPr>
          <a:xfrm>
            <a:off x="3280554" y="3985403"/>
            <a:ext cx="8630566" cy="2543297"/>
            <a:chOff x="2817218" y="2813367"/>
            <a:chExt cx="9087235" cy="3089710"/>
          </a:xfrm>
        </p:grpSpPr>
        <p:pic>
          <p:nvPicPr>
            <p:cNvPr id="7" name="Picture 6" descr="A group of people working at a table&#10;&#10;Description automatically generated">
              <a:extLst>
                <a:ext uri="{FF2B5EF4-FFF2-40B4-BE49-F238E27FC236}">
                  <a16:creationId xmlns:a16="http://schemas.microsoft.com/office/drawing/2014/main" id="{29E012EC-FF76-57D5-133F-CF6649DD8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218" y="2813367"/>
              <a:ext cx="2192786" cy="3089710"/>
            </a:xfrm>
            <a:prstGeom prst="rect">
              <a:avLst/>
            </a:prstGeom>
          </p:spPr>
        </p:pic>
        <p:pic>
          <p:nvPicPr>
            <p:cNvPr id="8" name="Picture 7" descr="A book cover with birds in a nest&#10;&#10;Description automatically generated">
              <a:extLst>
                <a:ext uri="{FF2B5EF4-FFF2-40B4-BE49-F238E27FC236}">
                  <a16:creationId xmlns:a16="http://schemas.microsoft.com/office/drawing/2014/main" id="{F2575A21-564C-2AA8-8EC0-90CC11B71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441" y="2813372"/>
              <a:ext cx="1940012" cy="3089705"/>
            </a:xfrm>
            <a:prstGeom prst="rect">
              <a:avLst/>
            </a:prstGeom>
          </p:spPr>
        </p:pic>
        <p:pic>
          <p:nvPicPr>
            <p:cNvPr id="9" name="Picture 8" descr="A book cover with a colorful bird&#10;&#10;Description automatically generated">
              <a:extLst>
                <a:ext uri="{FF2B5EF4-FFF2-40B4-BE49-F238E27FC236}">
                  <a16:creationId xmlns:a16="http://schemas.microsoft.com/office/drawing/2014/main" id="{5A332838-8A8E-E105-9F3E-A19A5647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874" y="2813369"/>
              <a:ext cx="1940012" cy="3089708"/>
            </a:xfrm>
            <a:prstGeom prst="rect">
              <a:avLst/>
            </a:prstGeom>
          </p:spPr>
        </p:pic>
        <p:pic>
          <p:nvPicPr>
            <p:cNvPr id="10" name="Picture 9" descr="A book cover with a colorful bird&#10;&#10;Description automatically generated">
              <a:extLst>
                <a:ext uri="{FF2B5EF4-FFF2-40B4-BE49-F238E27FC236}">
                  <a16:creationId xmlns:a16="http://schemas.microsoft.com/office/drawing/2014/main" id="{F952CDBD-D304-E5E0-44F9-838222AB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308" y="2813367"/>
              <a:ext cx="1940012" cy="308971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88D4D0-3BBA-FB93-D9FD-7B2582D06E94}"/>
              </a:ext>
            </a:extLst>
          </p:cNvPr>
          <p:cNvSpPr txBox="1"/>
          <p:nvPr/>
        </p:nvSpPr>
        <p:spPr>
          <a:xfrm>
            <a:off x="6394023" y="1474371"/>
            <a:ext cx="4625730" cy="5232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https://github.com/saidfawzy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 descr="A person in a tie holding a tablet&#10;&#10;AI-generated content may be incorrect.">
            <a:extLst>
              <a:ext uri="{FF2B5EF4-FFF2-40B4-BE49-F238E27FC236}">
                <a16:creationId xmlns:a16="http://schemas.microsoft.com/office/drawing/2014/main" id="{90AE0F33-1587-13B0-4C5A-D5C95AD0F8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8" y="1258003"/>
            <a:ext cx="2841740" cy="40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1DF54-5D51-A280-5138-6AB90D6B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67379D-2FD6-A339-486A-312A8A3A4C5B}"/>
              </a:ext>
            </a:extLst>
          </p:cNvPr>
          <p:cNvSpPr/>
          <p:nvPr/>
        </p:nvSpPr>
        <p:spPr>
          <a:xfrm>
            <a:off x="0" y="1"/>
            <a:ext cx="12192000" cy="515589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C47DF-FDD7-3DA6-6D1D-8BA0E74C1CE9}"/>
              </a:ext>
            </a:extLst>
          </p:cNvPr>
          <p:cNvSpPr/>
          <p:nvPr/>
        </p:nvSpPr>
        <p:spPr>
          <a:xfrm>
            <a:off x="1489161" y="621103"/>
            <a:ext cx="434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JOINE TRAINING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C6C216-9029-C01A-F4CA-DD821920948F}"/>
              </a:ext>
            </a:extLst>
          </p:cNvPr>
          <p:cNvGrpSpPr/>
          <p:nvPr/>
        </p:nvGrpSpPr>
        <p:grpSpPr>
          <a:xfrm>
            <a:off x="1489161" y="1512492"/>
            <a:ext cx="7930884" cy="3050881"/>
            <a:chOff x="1489161" y="1158810"/>
            <a:chExt cx="6445879" cy="2479482"/>
          </a:xfrm>
          <a:solidFill>
            <a:srgbClr val="F8BBD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D1E338-141A-EE2B-022F-1DA4C51C1A89}"/>
                </a:ext>
              </a:extLst>
            </p:cNvPr>
            <p:cNvSpPr/>
            <p:nvPr/>
          </p:nvSpPr>
          <p:spPr>
            <a:xfrm>
              <a:off x="1489161" y="1158810"/>
              <a:ext cx="6445879" cy="2479482"/>
            </a:xfrm>
            <a:custGeom>
              <a:avLst/>
              <a:gdLst>
                <a:gd name="connsiteX0" fmla="*/ 0 w 4943391"/>
                <a:gd name="connsiteY0" fmla="*/ 0 h 1828800"/>
                <a:gd name="connsiteX1" fmla="*/ 3914594 w 4943391"/>
                <a:gd name="connsiteY1" fmla="*/ 0 h 1828800"/>
                <a:gd name="connsiteX2" fmla="*/ 4943391 w 4943391"/>
                <a:gd name="connsiteY2" fmla="*/ 914400 h 1828800"/>
                <a:gd name="connsiteX3" fmla="*/ 3914594 w 4943391"/>
                <a:gd name="connsiteY3" fmla="*/ 1828800 h 1828800"/>
                <a:gd name="connsiteX4" fmla="*/ 0 w 4943391"/>
                <a:gd name="connsiteY4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3391" h="1828800">
                  <a:moveTo>
                    <a:pt x="0" y="0"/>
                  </a:moveTo>
                  <a:lnTo>
                    <a:pt x="3914594" y="0"/>
                  </a:lnTo>
                  <a:cubicBezTo>
                    <a:pt x="4482783" y="0"/>
                    <a:pt x="4943391" y="409391"/>
                    <a:pt x="4943391" y="914400"/>
                  </a:cubicBezTo>
                  <a:cubicBezTo>
                    <a:pt x="4943391" y="1419409"/>
                    <a:pt x="4482783" y="1828800"/>
                    <a:pt x="3914594" y="1828800"/>
                  </a:cubicBezTo>
                  <a:lnTo>
                    <a:pt x="0" y="18288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DC625C-5775-0201-A7BB-3832248AD608}"/>
                </a:ext>
              </a:extLst>
            </p:cNvPr>
            <p:cNvGrpSpPr/>
            <p:nvPr/>
          </p:nvGrpSpPr>
          <p:grpSpPr>
            <a:xfrm>
              <a:off x="3455974" y="1449545"/>
              <a:ext cx="3905502" cy="2028961"/>
              <a:chOff x="706574" y="5212427"/>
              <a:chExt cx="3905502" cy="2028961"/>
            </a:xfrm>
            <a:grpFill/>
          </p:grpSpPr>
          <p:pic>
            <p:nvPicPr>
              <p:cNvPr id="14" name="Picture 13" descr="A green circle with a white phone logo&#10;&#10;Description automatically generated">
                <a:extLst>
                  <a:ext uri="{FF2B5EF4-FFF2-40B4-BE49-F238E27FC236}">
                    <a16:creationId xmlns:a16="http://schemas.microsoft.com/office/drawing/2014/main" id="{C72087E3-46DB-1B7A-EC83-242C606CE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736347"/>
                <a:ext cx="520675" cy="457200"/>
              </a:xfrm>
              <a:prstGeom prst="rect">
                <a:avLst/>
              </a:prstGeom>
              <a:grpFill/>
            </p:spPr>
          </p:pic>
          <p:pic>
            <p:nvPicPr>
              <p:cNvPr id="15" name="Picture 14" descr="A blue circle with white letters on it&#10;&#10;Description automatically generated">
                <a:extLst>
                  <a:ext uri="{FF2B5EF4-FFF2-40B4-BE49-F238E27FC236}">
                    <a16:creationId xmlns:a16="http://schemas.microsoft.com/office/drawing/2014/main" id="{D9C0BD25-1395-C1DF-CF6C-ADC0E9EF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260267"/>
                <a:ext cx="530142" cy="457200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 descr="A blue circle with a white letter f on it&#10;&#10;Description automatically generated">
                <a:extLst>
                  <a:ext uri="{FF2B5EF4-FFF2-40B4-BE49-F238E27FC236}">
                    <a16:creationId xmlns:a16="http://schemas.microsoft.com/office/drawing/2014/main" id="{9C720855-E3D1-17A3-E196-506F8FBBD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784188"/>
                <a:ext cx="531280" cy="457200"/>
              </a:xfrm>
              <a:prstGeom prst="rect">
                <a:avLst/>
              </a:prstGeom>
              <a:grpFill/>
            </p:spPr>
          </p:pic>
          <p:sp>
            <p:nvSpPr>
              <p:cNvPr id="17" name="TextBox 16">
                <a:hlinkClick r:id="rId6"/>
                <a:extLst>
                  <a:ext uri="{FF2B5EF4-FFF2-40B4-BE49-F238E27FC236}">
                    <a16:creationId xmlns:a16="http://schemas.microsoft.com/office/drawing/2014/main" id="{A984AE2A-CE6F-64C9-AFE6-3869CFB90174}"/>
                  </a:ext>
                </a:extLst>
              </p:cNvPr>
              <p:cNvSpPr txBox="1"/>
              <p:nvPr/>
            </p:nvSpPr>
            <p:spPr>
              <a:xfrm>
                <a:off x="1541651" y="6784188"/>
                <a:ext cx="3070425" cy="325173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Facebook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B4807D-F758-1823-D6D8-760ED5FE96FD}"/>
                  </a:ext>
                </a:extLst>
              </p:cNvPr>
              <p:cNvSpPr txBox="1"/>
              <p:nvPr/>
            </p:nvSpPr>
            <p:spPr>
              <a:xfrm>
                <a:off x="1486190" y="5770369"/>
                <a:ext cx="2704583" cy="40011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WhatsApp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B51D22-4170-58A5-CB87-649D2A354200}"/>
                  </a:ext>
                </a:extLst>
              </p:cNvPr>
              <p:cNvSpPr txBox="1"/>
              <p:nvPr/>
            </p:nvSpPr>
            <p:spPr>
              <a:xfrm>
                <a:off x="1486190" y="5240972"/>
                <a:ext cx="2606742" cy="40011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Telegram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0" name="Picture 19" descr="A blue circle with a white triangle in the middle&#10;&#10;Description automatically generated">
                <a:extLst>
                  <a:ext uri="{FF2B5EF4-FFF2-40B4-BE49-F238E27FC236}">
                    <a16:creationId xmlns:a16="http://schemas.microsoft.com/office/drawing/2014/main" id="{96808C3F-1B28-7819-9C5D-61575253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212427"/>
                <a:ext cx="539236" cy="457200"/>
              </a:xfrm>
              <a:prstGeom prst="rect">
                <a:avLst/>
              </a:prstGeom>
              <a:grpFill/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830FE-FC9B-E764-D245-EF33132A19D2}"/>
                  </a:ext>
                </a:extLst>
              </p:cNvPr>
              <p:cNvSpPr txBox="1"/>
              <p:nvPr/>
            </p:nvSpPr>
            <p:spPr>
              <a:xfrm>
                <a:off x="1541651" y="6243530"/>
                <a:ext cx="2593661" cy="40011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LinkedIn Group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3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00486" y="2432997"/>
            <a:ext cx="2545377" cy="3143842"/>
            <a:chOff x="981075" y="3240488"/>
            <a:chExt cx="2545377" cy="3143842"/>
          </a:xfrm>
        </p:grpSpPr>
        <p:pic>
          <p:nvPicPr>
            <p:cNvPr id="2050" name="Picture 2" descr="http://www.equinoxpub.com/blog/wp-content/uploads/2014/09/Relig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" y="3240488"/>
              <a:ext cx="2308225" cy="222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981075" y="5461000"/>
              <a:ext cx="25453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Religion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35673" y="2229797"/>
            <a:ext cx="2352675" cy="3347042"/>
            <a:chOff x="4384096" y="3189688"/>
            <a:chExt cx="2352675" cy="3347042"/>
          </a:xfrm>
        </p:grpSpPr>
        <p:pic>
          <p:nvPicPr>
            <p:cNvPr id="2054" name="Picture 6" descr="http://www.commlawblog.com/files/2014/10/political-candidate-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96" y="3189688"/>
              <a:ext cx="235267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384096" y="5613400"/>
              <a:ext cx="191116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Policy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86059" y="2681303"/>
            <a:ext cx="3019425" cy="3024845"/>
            <a:chOff x="8480425" y="3359485"/>
            <a:chExt cx="3019425" cy="3024845"/>
          </a:xfrm>
        </p:grpSpPr>
        <p:sp>
          <p:nvSpPr>
            <p:cNvPr id="5" name="Rectangle 4"/>
            <p:cNvSpPr/>
            <p:nvPr/>
          </p:nvSpPr>
          <p:spPr>
            <a:xfrm>
              <a:off x="8772525" y="5461000"/>
              <a:ext cx="20970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Soccer</a:t>
              </a:r>
            </a:p>
          </p:txBody>
        </p:sp>
        <p:pic>
          <p:nvPicPr>
            <p:cNvPr id="2056" name="Picture 8" descr="http://www.wired.com/wp-content/uploads/images_blogs/playbook/2012/10/soccer-arsenal-v-liverpoo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425" y="3359485"/>
              <a:ext cx="3019425" cy="2007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" y="153158"/>
            <a:ext cx="121919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Allowed to Talk </a:t>
            </a:r>
          </a:p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anything except </a:t>
            </a:r>
          </a:p>
        </p:txBody>
      </p:sp>
    </p:spTree>
    <p:extLst>
      <p:ext uri="{BB962C8B-B14F-4D97-AF65-F5344CB8AC3E}">
        <p14:creationId xmlns:p14="http://schemas.microsoft.com/office/powerpoint/2010/main" val="258167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268FA-9C98-8408-AFE2-640E8E11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C03D9-1DC4-AA08-6687-331D82F3C56E}"/>
              </a:ext>
            </a:extLst>
          </p:cNvPr>
          <p:cNvSpPr/>
          <p:nvPr/>
        </p:nvSpPr>
        <p:spPr>
          <a:xfrm>
            <a:off x="1043709" y="1302588"/>
            <a:ext cx="10104581" cy="640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spc="-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518FB-E405-BED1-AD1B-319B5E07DB1A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AC5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</a:t>
            </a:r>
            <a:r>
              <a:rPr lang="en-US" sz="4800" b="1" dirty="0">
                <a:solidFill>
                  <a:schemeClr val="bg1"/>
                </a:solidFill>
              </a:rPr>
              <a:t>Course Objectives</a:t>
            </a:r>
          </a:p>
        </p:txBody>
      </p:sp>
      <p:pic>
        <p:nvPicPr>
          <p:cNvPr id="1026" name="Picture 2" descr="Custom eLearning: How to Craft Clear Learning Objectives?">
            <a:extLst>
              <a:ext uri="{FF2B5EF4-FFF2-40B4-BE49-F238E27FC236}">
                <a16:creationId xmlns:a16="http://schemas.microsoft.com/office/drawing/2014/main" id="{2358EF06-5C12-C248-173B-B4EE4B25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243" y="4615133"/>
            <a:ext cx="2744379" cy="154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8B33D-9EC5-0AEF-A688-23D57C588AC0}"/>
              </a:ext>
            </a:extLst>
          </p:cNvPr>
          <p:cNvSpPr txBox="1"/>
          <p:nvPr/>
        </p:nvSpPr>
        <p:spPr>
          <a:xfrm>
            <a:off x="968316" y="1419636"/>
            <a:ext cx="8762281" cy="3718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By the end of this two-day training, participants will: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1️</a:t>
            </a:r>
            <a:r>
              <a:rPr lang="en-US" sz="2800" dirty="0"/>
              <a:t>. Understand Power BI Fundamentals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2️. Explore the Data Analysis Life Cycle in Power BI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3️. Recognize the Types of Reports &amp; Visuals in Power BI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4️. Contribute to Report Design &amp; Dashboard Creation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5️. Apply Power BI to Project Management Scenarios</a:t>
            </a:r>
          </a:p>
        </p:txBody>
      </p:sp>
    </p:spTree>
    <p:extLst>
      <p:ext uri="{BB962C8B-B14F-4D97-AF65-F5344CB8AC3E}">
        <p14:creationId xmlns:p14="http://schemas.microsoft.com/office/powerpoint/2010/main" val="30676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DAB8A-F82E-9571-E878-8E9B21A10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EB3413-6005-D374-4698-830D1EFCEDD7}"/>
              </a:ext>
            </a:extLst>
          </p:cNvPr>
          <p:cNvSpPr/>
          <p:nvPr/>
        </p:nvSpPr>
        <p:spPr>
          <a:xfrm>
            <a:off x="1043709" y="1302588"/>
            <a:ext cx="10104581" cy="640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indent="-457200"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spc="-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0EC95-7DDA-3042-362A-1474FA0C633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AC5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C000"/>
                </a:solidFill>
              </a:rPr>
              <a:t>   </a:t>
            </a:r>
            <a:r>
              <a:rPr lang="en-US" sz="4800" b="1" dirty="0">
                <a:solidFill>
                  <a:schemeClr val="bg1"/>
                </a:solidFill>
              </a:rPr>
              <a:t>Benefits of Power BI for Any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9D78F-4328-7CE8-EE0D-C02237B6D702}"/>
              </a:ext>
            </a:extLst>
          </p:cNvPr>
          <p:cNvSpPr txBox="1"/>
          <p:nvPr/>
        </p:nvSpPr>
        <p:spPr>
          <a:xfrm>
            <a:off x="968316" y="1419636"/>
            <a:ext cx="8762281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Its key benefits include: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Data Integration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Data Visualization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Automation &amp; Efficiency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Better Decision-Making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Collaboration &amp; Sharing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Scalability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	Cost-Effective</a:t>
            </a:r>
          </a:p>
        </p:txBody>
      </p:sp>
      <p:pic>
        <p:nvPicPr>
          <p:cNvPr id="2050" name="Picture 2" descr="How the CCPA Benefits Consumers and Business Owners">
            <a:extLst>
              <a:ext uri="{FF2B5EF4-FFF2-40B4-BE49-F238E27FC236}">
                <a16:creationId xmlns:a16="http://schemas.microsoft.com/office/drawing/2014/main" id="{58B139BF-FF4E-D071-D027-B160D72F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98" y="4733869"/>
            <a:ext cx="3314302" cy="1942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496D17D-181F-7671-97C9-D6A0B0652D19}"/>
              </a:ext>
            </a:extLst>
          </p:cNvPr>
          <p:cNvGrpSpPr/>
          <p:nvPr/>
        </p:nvGrpSpPr>
        <p:grpSpPr>
          <a:xfrm>
            <a:off x="0" y="198407"/>
            <a:ext cx="12222895" cy="6555245"/>
            <a:chOff x="0" y="198407"/>
            <a:chExt cx="12222895" cy="65552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EBD126-5C14-CC87-987A-F702B780C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407"/>
              <a:ext cx="12222895" cy="604711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91DE16-4F34-CAB5-8DB6-AB98637CB208}"/>
                </a:ext>
              </a:extLst>
            </p:cNvPr>
            <p:cNvGrpSpPr/>
            <p:nvPr/>
          </p:nvGrpSpPr>
          <p:grpSpPr>
            <a:xfrm>
              <a:off x="176061" y="5434642"/>
              <a:ext cx="1074769" cy="1319010"/>
              <a:chOff x="495238" y="233912"/>
              <a:chExt cx="1698398" cy="185066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EFD7F07-50BE-745A-E894-BDBB67A19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761103">
                <a:off x="495238" y="233912"/>
                <a:ext cx="1698398" cy="185066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F7910F-37FD-54B4-D23F-F9B0DB155987}"/>
                  </a:ext>
                </a:extLst>
              </p:cNvPr>
              <p:cNvSpPr/>
              <p:nvPr/>
            </p:nvSpPr>
            <p:spPr>
              <a:xfrm rot="20556617">
                <a:off x="1348456" y="1699483"/>
                <a:ext cx="750167" cy="132869"/>
              </a:xfrm>
              <a:prstGeom prst="rect">
                <a:avLst/>
              </a:prstGeom>
              <a:solidFill>
                <a:srgbClr val="D6D6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DB5C9B-4A54-7765-49AC-BC632A11FFC2}"/>
              </a:ext>
            </a:extLst>
          </p:cNvPr>
          <p:cNvGrpSpPr/>
          <p:nvPr/>
        </p:nvGrpSpPr>
        <p:grpSpPr>
          <a:xfrm>
            <a:off x="0" y="563880"/>
            <a:ext cx="12192000" cy="6189772"/>
            <a:chOff x="0" y="563880"/>
            <a:chExt cx="12192000" cy="61897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FA24DF-A62C-CB67-0648-EC93CB96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3880"/>
              <a:ext cx="12192000" cy="57302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92017C-4E42-3328-9457-2FD94C835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61103">
              <a:off x="176061" y="5434642"/>
              <a:ext cx="1074769" cy="131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0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FCA97-C1BE-B443-2A75-94313E65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67"/>
            <a:ext cx="12192000" cy="5824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46EA0-D73D-B549-AF0F-15BD2DE8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1103">
            <a:off x="176061" y="5434642"/>
            <a:ext cx="1074769" cy="13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1115</TotalTime>
  <Words>689</Words>
  <Application>Microsoft Office PowerPoint</Application>
  <PresentationFormat>Widescreen</PresentationFormat>
  <Paragraphs>238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Aharoni</vt:lpstr>
      <vt:lpstr>Arial</vt:lpstr>
      <vt:lpstr>Arial Black</vt:lpstr>
      <vt:lpstr>Calibri</vt:lpstr>
      <vt:lpstr>Calibri Light</vt:lpstr>
      <vt:lpstr>Lato</vt:lpstr>
      <vt:lpstr>Roboto</vt:lpstr>
      <vt:lpstr>Symbol</vt:lpstr>
      <vt:lpstr>Tw Cen MT</vt:lpstr>
      <vt:lpstr>Verdana</vt:lpstr>
      <vt:lpstr>Retrospect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94</cp:revision>
  <dcterms:created xsi:type="dcterms:W3CDTF">2016-11-14T07:59:55Z</dcterms:created>
  <dcterms:modified xsi:type="dcterms:W3CDTF">2025-03-03T08:16:52Z</dcterms:modified>
</cp:coreProperties>
</file>